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23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avokutnik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Pravokutnik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ravokutnik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slov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9" name="Podnaslov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r-HR" smtClean="0"/>
              <a:t>Kliknite da biste uredili stil podnaslova matrice</a:t>
            </a:r>
            <a:endParaRPr kumimoji="0" lang="en-US"/>
          </a:p>
        </p:txBody>
      </p:sp>
      <p:sp>
        <p:nvSpPr>
          <p:cNvPr id="28" name="Rezervirano mjesto datuma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552E0094-FBFB-49E2-BA86-BAA59FDB8452}" type="datetimeFigureOut">
              <a:rPr lang="hr-HR" smtClean="0"/>
              <a:pPr/>
              <a:t>26.6.2014.</a:t>
            </a:fld>
            <a:endParaRPr lang="hr-HR"/>
          </a:p>
        </p:txBody>
      </p:sp>
      <p:sp>
        <p:nvSpPr>
          <p:cNvPr id="17" name="Rezervirano mjesto podnožja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hr-HR"/>
          </a:p>
        </p:txBody>
      </p:sp>
      <p:sp>
        <p:nvSpPr>
          <p:cNvPr id="29" name="Rezervirano mjesto broja slajda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BB70D93-3279-4C45-AAB8-E8950564DE2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E0094-FBFB-49E2-BA86-BAA59FDB8452}" type="datetimeFigureOut">
              <a:rPr lang="hr-HR" smtClean="0"/>
              <a:pPr/>
              <a:t>26.6.2014.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70D93-3279-4C45-AAB8-E8950564DE2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Okomiti naslov i teks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552E0094-FBFB-49E2-BA86-BAA59FDB8452}" type="datetimeFigureOut">
              <a:rPr lang="hr-HR" smtClean="0"/>
              <a:pPr/>
              <a:t>26.6.2014.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hr-HR"/>
          </a:p>
        </p:txBody>
      </p:sp>
      <p:sp>
        <p:nvSpPr>
          <p:cNvPr id="7" name="Pravokutnik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Pravokutnik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ravokutnik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7BB70D93-3279-4C45-AAB8-E8950564DE2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E0094-FBFB-49E2-BA86-BAA59FDB8452}" type="datetimeFigureOut">
              <a:rPr lang="hr-HR" smtClean="0"/>
              <a:pPr/>
              <a:t>26.6.2014.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BB70D93-3279-4C45-AAB8-E8950564DE23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8" name="Rezervirano mjesto sadržaja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odjeljk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7" name="Pravokutnik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Pravokutnik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ravokutnik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12" name="Rezervirano mjesto datuma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E0094-FBFB-49E2-BA86-BAA59FDB8452}" type="datetimeFigureOut">
              <a:rPr lang="hr-HR" smtClean="0"/>
              <a:pPr/>
              <a:t>26.6.2014.</a:t>
            </a:fld>
            <a:endParaRPr lang="hr-HR"/>
          </a:p>
        </p:txBody>
      </p:sp>
      <p:sp>
        <p:nvSpPr>
          <p:cNvPr id="13" name="Rezervirano mjesto broja slajda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7BB70D93-3279-4C45-AAB8-E8950564DE23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4" name="Rezervirano mjesto podnožja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9" name="Rezervirano mjesto sadržaja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11" name="Rezervirano mjesto sadržaja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8" name="Rezervirano mjesto datuma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52E0094-FBFB-49E2-BA86-BAA59FDB8452}" type="datetimeFigureOut">
              <a:rPr lang="hr-HR" smtClean="0"/>
              <a:pPr/>
              <a:t>26.6.2014.</a:t>
            </a:fld>
            <a:endParaRPr lang="hr-HR"/>
          </a:p>
        </p:txBody>
      </p:sp>
      <p:sp>
        <p:nvSpPr>
          <p:cNvPr id="10" name="Rezervirano mjesto broja slajda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BB70D93-3279-4C45-AAB8-E8950564DE23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2" name="Rezervirano mjesto podnožja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11" name="Rezervirano mjesto sadržaja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13" name="Rezervirano mjesto sadržaja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10" name="Rezervirano mjesto datuma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52E0094-FBFB-49E2-BA86-BAA59FDB8452}" type="datetimeFigureOut">
              <a:rPr lang="hr-HR" smtClean="0"/>
              <a:pPr/>
              <a:t>26.6.2014.</a:t>
            </a:fld>
            <a:endParaRPr lang="hr-HR"/>
          </a:p>
        </p:txBody>
      </p:sp>
      <p:sp>
        <p:nvSpPr>
          <p:cNvPr id="12" name="Rezervirano mjesto broja slajda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BB70D93-3279-4C45-AAB8-E8950564DE23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4" name="Rezervirano mjesto podnožja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hr-HR"/>
          </a:p>
        </p:txBody>
      </p:sp>
      <p:sp>
        <p:nvSpPr>
          <p:cNvPr id="16" name="Rezervirano mjesto teksta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15" name="Rezervirano mjesto teksta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E0094-FBFB-49E2-BA86-BAA59FDB8452}" type="datetimeFigureOut">
              <a:rPr lang="hr-HR" smtClean="0"/>
              <a:pPr/>
              <a:t>26.6.2014.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BB70D93-3279-4C45-AAB8-E8950564DE2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E0094-FBFB-49E2-BA86-BAA59FDB8452}" type="datetimeFigureOut">
              <a:rPr lang="hr-HR" smtClean="0"/>
              <a:pPr/>
              <a:t>26.6.2014.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BB70D93-3279-4C45-AAB8-E8950564DE2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E0094-FBFB-49E2-BA86-BAA59FDB8452}" type="datetimeFigureOut">
              <a:rPr lang="hr-HR" smtClean="0"/>
              <a:pPr/>
              <a:t>26.6.2014.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BB70D93-3279-4C45-AAB8-E8950564DE23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9" name="Rezervirano mjesto sadržaja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8" name="Pravokutnik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ravokutnik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Pravokutnik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11" name="Pravokutnik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zervirano mjesto datuma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552E0094-FBFB-49E2-BA86-BAA59FDB8452}" type="datetimeFigureOut">
              <a:rPr lang="hr-HR" smtClean="0"/>
              <a:pPr/>
              <a:t>26.6.2014.</a:t>
            </a:fld>
            <a:endParaRPr lang="hr-HR"/>
          </a:p>
        </p:txBody>
      </p:sp>
      <p:sp>
        <p:nvSpPr>
          <p:cNvPr id="13" name="Rezervirano mjesto broja slajda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7BB70D93-3279-4C45-AAB8-E8950564DE23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4" name="Rezervirano mjesto podnožja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r-HR" smtClean="0"/>
              <a:t>Pritisnite ikonu za dodavanje slike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zervirano mjesto naslova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13" name="Rezervirano mjesto teksta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  <a:p>
            <a:pPr lvl="1" eaLnBrk="1" latinLnBrk="0" hangingPunct="1"/>
            <a:r>
              <a:rPr kumimoji="0" lang="hr-HR" smtClean="0"/>
              <a:t>Druga razina</a:t>
            </a:r>
          </a:p>
          <a:p>
            <a:pPr lvl="2" eaLnBrk="1" latinLnBrk="0" hangingPunct="1"/>
            <a:r>
              <a:rPr kumimoji="0" lang="hr-HR" smtClean="0"/>
              <a:t>Treća razina</a:t>
            </a:r>
          </a:p>
          <a:p>
            <a:pPr lvl="3" eaLnBrk="1" latinLnBrk="0" hangingPunct="1"/>
            <a:r>
              <a:rPr kumimoji="0" lang="hr-HR" smtClean="0"/>
              <a:t>Četvrta razina</a:t>
            </a:r>
          </a:p>
          <a:p>
            <a:pPr lvl="4" eaLnBrk="1" latinLnBrk="0" hangingPunct="1"/>
            <a:r>
              <a:rPr kumimoji="0" lang="hr-HR" smtClean="0"/>
              <a:t>Peta razina</a:t>
            </a:r>
            <a:endParaRPr kumimoji="0" lang="en-US"/>
          </a:p>
        </p:txBody>
      </p:sp>
      <p:sp>
        <p:nvSpPr>
          <p:cNvPr id="14" name="Rezervirano mjesto datuma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52E0094-FBFB-49E2-BA86-BAA59FDB8452}" type="datetimeFigureOut">
              <a:rPr lang="hr-HR" smtClean="0"/>
              <a:pPr/>
              <a:t>26.6.2014.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hr-HR"/>
          </a:p>
        </p:txBody>
      </p:sp>
      <p:sp>
        <p:nvSpPr>
          <p:cNvPr id="7" name="Pravokutnik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Pravokutnik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ravokutnik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Rezervirano mjesto broja slajda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BB70D93-3279-4C45-AAB8-E8950564DE23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hr.wikipedia.org/w/index.php?title=Eskvilin&amp;action=edit&amp;redlink=1" TargetMode="External"/><Relationship Id="rId3" Type="http://schemas.openxmlformats.org/officeDocument/2006/relationships/hyperlink" Target="http://hr.wikipedia.org/w/index.php?title=Aventin&amp;action=edit&amp;redlink=1" TargetMode="External"/><Relationship Id="rId7" Type="http://schemas.openxmlformats.org/officeDocument/2006/relationships/hyperlink" Target="http://hr.wikipedia.org/wiki/Kvirinal" TargetMode="External"/><Relationship Id="rId2" Type="http://schemas.openxmlformats.org/officeDocument/2006/relationships/hyperlink" Target="http://hr.wikipedia.org/wiki/Palatin_(bre%C5%BEuljak)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://hr.wikipedia.org/w/index.php?title=Viminal&amp;action=edit&amp;redlink=1" TargetMode="External"/><Relationship Id="rId5" Type="http://schemas.openxmlformats.org/officeDocument/2006/relationships/hyperlink" Target="http://hr.wikipedia.org/w/index.php?title=Celij&amp;action=edit&amp;redlink=1" TargetMode="External"/><Relationship Id="rId4" Type="http://schemas.openxmlformats.org/officeDocument/2006/relationships/hyperlink" Target="http://hr.wikipedia.org/wiki/Kapitol_(Rim)" TargetMode="External"/><Relationship Id="rId9" Type="http://schemas.openxmlformats.org/officeDocument/2006/relationships/image" Target="../media/image3.gi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://hr.wikipedia.org/wiki/Lucije_Tarkvinije_Oholi" TargetMode="External"/><Relationship Id="rId3" Type="http://schemas.openxmlformats.org/officeDocument/2006/relationships/hyperlink" Target="http://hr.wikipedia.org/wiki/Numa_Pompilije" TargetMode="External"/><Relationship Id="rId7" Type="http://schemas.openxmlformats.org/officeDocument/2006/relationships/hyperlink" Target="http://hr.wikipedia.org/wiki/Servije_Tulije" TargetMode="External"/><Relationship Id="rId2" Type="http://schemas.openxmlformats.org/officeDocument/2006/relationships/hyperlink" Target="http://hr.wikipedia.org/wiki/Romul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://hr.wikipedia.org/wiki/Lucije_Tarkvinije_Prisk" TargetMode="External"/><Relationship Id="rId5" Type="http://schemas.openxmlformats.org/officeDocument/2006/relationships/hyperlink" Target="http://hr.wikipedia.org/wiki/Anko_Marcije" TargetMode="External"/><Relationship Id="rId4" Type="http://schemas.openxmlformats.org/officeDocument/2006/relationships/hyperlink" Target="http://hr.wikipedia.org/wiki/Tul_Hostilije" TargetMode="External"/><Relationship Id="rId9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>
                <a:solidFill>
                  <a:schemeClr val="tx1"/>
                </a:solidFill>
              </a:rPr>
              <a:t>3. i 4. konjugacija</a:t>
            </a:r>
            <a:endParaRPr lang="hr-HR" dirty="0">
              <a:solidFill>
                <a:schemeClr val="tx1"/>
              </a:solidFill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 smtClean="0">
                <a:solidFill>
                  <a:schemeClr val="bg1"/>
                </a:solidFill>
              </a:rPr>
              <a:t>3. </a:t>
            </a:r>
            <a:r>
              <a:rPr lang="hr-HR" dirty="0" err="1" smtClean="0">
                <a:solidFill>
                  <a:schemeClr val="bg1"/>
                </a:solidFill>
              </a:rPr>
              <a:t>l.sg</a:t>
            </a:r>
            <a:r>
              <a:rPr lang="hr-HR" dirty="0" smtClean="0">
                <a:solidFill>
                  <a:schemeClr val="bg1"/>
                </a:solidFill>
              </a:rPr>
              <a:t>. i </a:t>
            </a:r>
            <a:r>
              <a:rPr lang="hr-HR" dirty="0" err="1" smtClean="0">
                <a:solidFill>
                  <a:schemeClr val="bg1"/>
                </a:solidFill>
              </a:rPr>
              <a:t>pl</a:t>
            </a:r>
            <a:r>
              <a:rPr lang="hr-HR" dirty="0" smtClean="0">
                <a:solidFill>
                  <a:schemeClr val="bg1"/>
                </a:solidFill>
              </a:rPr>
              <a:t>. prezenta aktivnog</a:t>
            </a:r>
            <a:endParaRPr lang="hr-HR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GLAGOLI 3. KONJUGACIJE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r-HR" dirty="0" smtClean="0"/>
              <a:t>infinitivni nastavak – </a:t>
            </a:r>
            <a:r>
              <a:rPr lang="hr-HR" dirty="0" err="1" smtClean="0"/>
              <a:t>ěre</a:t>
            </a:r>
            <a:endParaRPr lang="hr-HR" dirty="0" smtClean="0"/>
          </a:p>
          <a:p>
            <a:r>
              <a:rPr lang="hr-HR" dirty="0" smtClean="0"/>
              <a:t>dijele se u dvije skupine:</a:t>
            </a:r>
          </a:p>
          <a:p>
            <a:pPr>
              <a:buNone/>
            </a:pPr>
            <a:r>
              <a:rPr lang="hr-HR" dirty="0" smtClean="0"/>
              <a:t>1.) konsonantska osnova</a:t>
            </a:r>
          </a:p>
          <a:p>
            <a:pPr>
              <a:buFont typeface="Wingdings" pitchFamily="2" charset="2"/>
              <a:buChar char="q"/>
            </a:pPr>
            <a:r>
              <a:rPr lang="hr-HR" dirty="0" smtClean="0"/>
              <a:t>ispred brojke 3. ima </a:t>
            </a:r>
            <a:r>
              <a:rPr lang="hr-HR" b="1" dirty="0" smtClean="0"/>
              <a:t>konsonant+-o</a:t>
            </a:r>
            <a:r>
              <a:rPr lang="hr-HR" dirty="0" smtClean="0"/>
              <a:t>(</a:t>
            </a:r>
            <a:r>
              <a:rPr lang="hr-HR" dirty="0" err="1" smtClean="0"/>
              <a:t>di</a:t>
            </a:r>
            <a:r>
              <a:rPr lang="hr-HR" b="1" dirty="0" err="1" smtClean="0"/>
              <a:t>co</a:t>
            </a:r>
            <a:r>
              <a:rPr lang="hr-HR" dirty="0" smtClean="0"/>
              <a:t> 3 (</a:t>
            </a:r>
            <a:r>
              <a:rPr lang="hr-HR" dirty="0" err="1" smtClean="0"/>
              <a:t>dicere</a:t>
            </a:r>
            <a:r>
              <a:rPr lang="hr-HR" dirty="0" smtClean="0"/>
              <a:t>))</a:t>
            </a:r>
          </a:p>
          <a:p>
            <a:pPr>
              <a:buNone/>
            </a:pPr>
            <a:r>
              <a:rPr lang="hr-HR" dirty="0" smtClean="0"/>
              <a:t>2.) vokalska ili i-osnova</a:t>
            </a:r>
          </a:p>
          <a:p>
            <a:pPr>
              <a:buFont typeface="Wingdings" pitchFamily="2" charset="2"/>
              <a:buChar char="q"/>
            </a:pPr>
            <a:r>
              <a:rPr lang="hr-HR" dirty="0" smtClean="0"/>
              <a:t>ispred brojke 3. ima </a:t>
            </a:r>
            <a:r>
              <a:rPr lang="hr-HR" b="1" dirty="0" smtClean="0"/>
              <a:t>–io </a:t>
            </a:r>
            <a:r>
              <a:rPr lang="hr-HR" dirty="0" smtClean="0"/>
              <a:t>(</a:t>
            </a:r>
            <a:r>
              <a:rPr lang="hr-HR" dirty="0" err="1" smtClean="0"/>
              <a:t>fac</a:t>
            </a:r>
            <a:r>
              <a:rPr lang="hr-HR" b="1" dirty="0" err="1" smtClean="0"/>
              <a:t>io</a:t>
            </a:r>
            <a:r>
              <a:rPr lang="hr-HR" dirty="0" smtClean="0"/>
              <a:t> 3 (</a:t>
            </a:r>
            <a:r>
              <a:rPr lang="hr-HR" dirty="0" err="1" smtClean="0"/>
              <a:t>facere</a:t>
            </a:r>
            <a:r>
              <a:rPr lang="hr-HR" dirty="0" smtClean="0"/>
              <a:t>))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GLAGOLI 4. KONJUGACIJE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r-HR" dirty="0" smtClean="0"/>
              <a:t>infinitivni nastavak – ire</a:t>
            </a:r>
          </a:p>
          <a:p>
            <a:pPr>
              <a:buNone/>
            </a:pPr>
            <a:endParaRPr lang="hr-HR" dirty="0" smtClean="0"/>
          </a:p>
          <a:p>
            <a:r>
              <a:rPr lang="hr-HR" dirty="0" smtClean="0"/>
              <a:t>DEFINICIJA PREZENTSKE OSNOVE:</a:t>
            </a:r>
          </a:p>
          <a:p>
            <a:pPr>
              <a:buNone/>
            </a:pPr>
            <a:r>
              <a:rPr lang="hr-HR" dirty="0" smtClean="0">
                <a:solidFill>
                  <a:srgbClr val="C00000"/>
                </a:solidFill>
              </a:rPr>
              <a:t>INFINITIV BEZ –RE, U 3. BEZ - ERE</a:t>
            </a:r>
            <a:endParaRPr lang="hr-HR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3. lice </a:t>
            </a:r>
            <a:r>
              <a:rPr lang="hr-HR" dirty="0" err="1" smtClean="0"/>
              <a:t>sg</a:t>
            </a:r>
            <a:r>
              <a:rPr lang="hr-HR" dirty="0" smtClean="0"/>
              <a:t>. i </a:t>
            </a:r>
            <a:r>
              <a:rPr lang="hr-HR" dirty="0" err="1" smtClean="0"/>
              <a:t>pl</a:t>
            </a:r>
            <a:r>
              <a:rPr lang="hr-HR" dirty="0" smtClean="0"/>
              <a:t>. prezenta aktivnog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r-HR" dirty="0" smtClean="0"/>
              <a:t>tvorba: prezentska osnova + nastavci</a:t>
            </a:r>
          </a:p>
          <a:p>
            <a:pPr>
              <a:buNone/>
            </a:pPr>
            <a:r>
              <a:rPr lang="hr-HR" b="1" dirty="0" smtClean="0"/>
              <a:t>3.l.sg. –T</a:t>
            </a:r>
          </a:p>
          <a:p>
            <a:pPr>
              <a:buNone/>
            </a:pPr>
            <a:r>
              <a:rPr lang="hr-HR" b="1" dirty="0" smtClean="0"/>
              <a:t>3.l.pl. – NT</a:t>
            </a:r>
          </a:p>
          <a:p>
            <a:pPr>
              <a:buNone/>
            </a:pP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slov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glagol       3.l.sg.           3.l.pl.</a:t>
            </a:r>
            <a:endParaRPr lang="hr-HR" dirty="0"/>
          </a:p>
        </p:txBody>
      </p:sp>
      <p:sp>
        <p:nvSpPr>
          <p:cNvPr id="4" name="Rezervirano mjesto sadržaja 3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35816" cy="5257800"/>
          </a:xfrm>
        </p:spPr>
        <p:txBody>
          <a:bodyPr numCol="3" spcCol="216000">
            <a:normAutofit fontScale="55000" lnSpcReduction="20000"/>
          </a:bodyPr>
          <a:lstStyle/>
          <a:p>
            <a:pPr>
              <a:buNone/>
            </a:pPr>
            <a:r>
              <a:rPr lang="hr-HR" sz="5100" dirty="0" err="1" smtClean="0"/>
              <a:t>dico</a:t>
            </a:r>
            <a:r>
              <a:rPr lang="hr-HR" sz="5100" dirty="0" smtClean="0"/>
              <a:t> 3 (</a:t>
            </a:r>
            <a:r>
              <a:rPr lang="hr-HR" sz="5100" b="1" dirty="0" err="1" smtClean="0"/>
              <a:t>dic</a:t>
            </a:r>
            <a:r>
              <a:rPr lang="hr-HR" sz="5100" dirty="0" smtClean="0"/>
              <a:t>-ere)</a:t>
            </a:r>
          </a:p>
          <a:p>
            <a:pPr>
              <a:buNone/>
            </a:pPr>
            <a:r>
              <a:rPr lang="hr-HR" sz="5100" dirty="0" smtClean="0"/>
              <a:t>scribo3(</a:t>
            </a:r>
            <a:r>
              <a:rPr lang="hr-HR" sz="5100" b="1" dirty="0" err="1" smtClean="0"/>
              <a:t>scrib</a:t>
            </a:r>
            <a:r>
              <a:rPr lang="hr-HR" sz="5100" dirty="0" smtClean="0"/>
              <a:t>-ere)</a:t>
            </a:r>
          </a:p>
          <a:p>
            <a:pPr>
              <a:buNone/>
            </a:pPr>
            <a:r>
              <a:rPr lang="hr-HR" sz="5100" dirty="0" err="1" smtClean="0"/>
              <a:t>facio</a:t>
            </a:r>
            <a:r>
              <a:rPr lang="hr-HR" sz="5100" dirty="0" smtClean="0"/>
              <a:t> 3 (</a:t>
            </a:r>
            <a:r>
              <a:rPr lang="hr-HR" sz="5100" b="1" dirty="0" err="1" smtClean="0"/>
              <a:t>fac</a:t>
            </a:r>
            <a:r>
              <a:rPr lang="hr-HR" sz="5100" dirty="0" smtClean="0"/>
              <a:t>-ere)</a:t>
            </a:r>
          </a:p>
          <a:p>
            <a:pPr>
              <a:buNone/>
            </a:pPr>
            <a:r>
              <a:rPr lang="hr-HR" sz="5100" dirty="0" err="1" smtClean="0"/>
              <a:t>capio</a:t>
            </a:r>
            <a:r>
              <a:rPr lang="hr-HR" sz="5100" dirty="0" smtClean="0"/>
              <a:t> 3 (</a:t>
            </a:r>
            <a:r>
              <a:rPr lang="hr-HR" sz="5100" b="1" dirty="0" smtClean="0"/>
              <a:t>cap</a:t>
            </a:r>
            <a:r>
              <a:rPr lang="hr-HR" sz="5100" dirty="0" smtClean="0"/>
              <a:t>-ere)</a:t>
            </a:r>
          </a:p>
          <a:p>
            <a:pPr>
              <a:buNone/>
            </a:pPr>
            <a:r>
              <a:rPr lang="hr-HR" sz="5100" dirty="0" err="1" smtClean="0"/>
              <a:t>venio</a:t>
            </a:r>
            <a:r>
              <a:rPr lang="hr-HR" sz="5100" dirty="0" smtClean="0"/>
              <a:t> 4 (</a:t>
            </a:r>
            <a:r>
              <a:rPr lang="hr-HR" sz="5100" b="1" dirty="0" smtClean="0"/>
              <a:t>veni</a:t>
            </a:r>
            <a:r>
              <a:rPr lang="hr-HR" sz="5100" dirty="0" smtClean="0"/>
              <a:t>-re)</a:t>
            </a:r>
          </a:p>
          <a:p>
            <a:pPr>
              <a:buNone/>
            </a:pPr>
            <a:r>
              <a:rPr lang="hr-HR" sz="5100" dirty="0" smtClean="0"/>
              <a:t>audio 4 (</a:t>
            </a:r>
            <a:r>
              <a:rPr lang="hr-HR" sz="5100" b="1" dirty="0" smtClean="0"/>
              <a:t>audi</a:t>
            </a:r>
            <a:r>
              <a:rPr lang="hr-HR" sz="5100" dirty="0" smtClean="0"/>
              <a:t>-re)</a:t>
            </a:r>
          </a:p>
          <a:p>
            <a:pPr>
              <a:buNone/>
            </a:pPr>
            <a:endParaRPr lang="hr-HR" dirty="0" smtClean="0"/>
          </a:p>
          <a:p>
            <a:pPr>
              <a:buNone/>
            </a:pPr>
            <a:endParaRPr lang="hr-HR" dirty="0" smtClean="0"/>
          </a:p>
          <a:p>
            <a:pPr>
              <a:buNone/>
            </a:pPr>
            <a:endParaRPr lang="hr-HR" dirty="0" smtClean="0"/>
          </a:p>
          <a:p>
            <a:pPr>
              <a:buNone/>
            </a:pPr>
            <a:endParaRPr lang="hr-HR" dirty="0" smtClean="0"/>
          </a:p>
          <a:p>
            <a:pPr>
              <a:buNone/>
            </a:pPr>
            <a:endParaRPr lang="hr-HR" dirty="0" smtClean="0"/>
          </a:p>
          <a:p>
            <a:pPr>
              <a:buNone/>
            </a:pPr>
            <a:endParaRPr lang="hr-HR" dirty="0" smtClean="0"/>
          </a:p>
          <a:p>
            <a:pPr>
              <a:buNone/>
            </a:pPr>
            <a:endParaRPr lang="hr-HR" dirty="0" smtClean="0"/>
          </a:p>
          <a:p>
            <a:pPr>
              <a:buNone/>
            </a:pPr>
            <a:endParaRPr lang="hr-HR" sz="3500" b="1" dirty="0" smtClean="0"/>
          </a:p>
          <a:p>
            <a:pPr>
              <a:buNone/>
            </a:pPr>
            <a:endParaRPr lang="hr-HR" sz="3500" b="1" dirty="0" smtClean="0"/>
          </a:p>
          <a:p>
            <a:pPr>
              <a:buNone/>
            </a:pPr>
            <a:r>
              <a:rPr lang="hr-HR" sz="5100" b="1" dirty="0" err="1" smtClean="0"/>
              <a:t>dic</a:t>
            </a:r>
            <a:r>
              <a:rPr lang="hr-HR" sz="5100" dirty="0" smtClean="0"/>
              <a:t>-i-t </a:t>
            </a:r>
            <a:r>
              <a:rPr lang="hr-HR" sz="5100" i="1" dirty="0" smtClean="0"/>
              <a:t>on kaže</a:t>
            </a:r>
          </a:p>
          <a:p>
            <a:pPr>
              <a:buNone/>
            </a:pPr>
            <a:r>
              <a:rPr lang="hr-HR" sz="5100" b="1" dirty="0" err="1" smtClean="0"/>
              <a:t>scrib</a:t>
            </a:r>
            <a:r>
              <a:rPr lang="hr-HR" sz="5100" dirty="0" smtClean="0"/>
              <a:t>-i-t</a:t>
            </a:r>
          </a:p>
          <a:p>
            <a:pPr>
              <a:buNone/>
            </a:pPr>
            <a:r>
              <a:rPr lang="hr-HR" sz="5100" b="1" dirty="0" err="1" smtClean="0"/>
              <a:t>fac</a:t>
            </a:r>
            <a:r>
              <a:rPr lang="hr-HR" sz="5100" dirty="0" smtClean="0"/>
              <a:t>-i-t</a:t>
            </a:r>
          </a:p>
          <a:p>
            <a:pPr>
              <a:buNone/>
            </a:pPr>
            <a:r>
              <a:rPr lang="hr-HR" sz="5100" b="1" dirty="0" smtClean="0"/>
              <a:t>cap</a:t>
            </a:r>
            <a:r>
              <a:rPr lang="hr-HR" sz="5100" dirty="0" smtClean="0"/>
              <a:t>-i-t</a:t>
            </a:r>
            <a:endParaRPr lang="hr-HR" sz="5100" b="1" dirty="0" smtClean="0"/>
          </a:p>
          <a:p>
            <a:pPr>
              <a:buNone/>
            </a:pPr>
            <a:r>
              <a:rPr lang="hr-HR" sz="5100" b="1" dirty="0" smtClean="0"/>
              <a:t>veni</a:t>
            </a:r>
            <a:r>
              <a:rPr lang="hr-HR" sz="5100" dirty="0" smtClean="0"/>
              <a:t>-t</a:t>
            </a:r>
          </a:p>
          <a:p>
            <a:pPr>
              <a:buNone/>
            </a:pPr>
            <a:r>
              <a:rPr lang="hr-HR" sz="5100" b="1" dirty="0" smtClean="0"/>
              <a:t>audi</a:t>
            </a:r>
            <a:r>
              <a:rPr lang="hr-HR" sz="5100" dirty="0" smtClean="0"/>
              <a:t>-t</a:t>
            </a:r>
          </a:p>
          <a:p>
            <a:pPr>
              <a:buNone/>
            </a:pPr>
            <a:endParaRPr lang="hr-HR" sz="2400" dirty="0" smtClean="0"/>
          </a:p>
          <a:p>
            <a:pPr>
              <a:buNone/>
            </a:pPr>
            <a:endParaRPr lang="hr-HR" sz="3100" b="1" dirty="0" smtClean="0"/>
          </a:p>
          <a:p>
            <a:pPr>
              <a:buNone/>
            </a:pPr>
            <a:endParaRPr lang="hr-HR" sz="2400" dirty="0" smtClean="0"/>
          </a:p>
          <a:p>
            <a:pPr>
              <a:buNone/>
            </a:pPr>
            <a:endParaRPr lang="hr-HR" sz="2400" dirty="0" smtClean="0"/>
          </a:p>
          <a:p>
            <a:pPr>
              <a:buNone/>
            </a:pPr>
            <a:endParaRPr lang="hr-HR" sz="2400" dirty="0" smtClean="0"/>
          </a:p>
          <a:p>
            <a:pPr>
              <a:buNone/>
            </a:pPr>
            <a:endParaRPr lang="hr-HR" sz="2400" dirty="0" smtClean="0"/>
          </a:p>
          <a:p>
            <a:pPr>
              <a:buNone/>
            </a:pPr>
            <a:endParaRPr lang="hr-HR" sz="2400" dirty="0" smtClean="0"/>
          </a:p>
          <a:p>
            <a:pPr>
              <a:buNone/>
            </a:pPr>
            <a:endParaRPr lang="hr-HR" sz="3500" b="1" dirty="0" smtClean="0"/>
          </a:p>
          <a:p>
            <a:pPr>
              <a:buNone/>
            </a:pPr>
            <a:endParaRPr lang="hr-HR" sz="3500" b="1" dirty="0" smtClean="0"/>
          </a:p>
          <a:p>
            <a:pPr>
              <a:buNone/>
            </a:pPr>
            <a:r>
              <a:rPr lang="hr-HR" sz="5100" b="1" dirty="0" err="1" smtClean="0"/>
              <a:t>dic</a:t>
            </a:r>
            <a:r>
              <a:rPr lang="hr-HR" sz="5100" dirty="0" smtClean="0"/>
              <a:t>-u-nt </a:t>
            </a:r>
            <a:r>
              <a:rPr lang="hr-HR" sz="5100" i="1" dirty="0" smtClean="0"/>
              <a:t>oni kažu</a:t>
            </a:r>
          </a:p>
          <a:p>
            <a:pPr>
              <a:buNone/>
            </a:pPr>
            <a:r>
              <a:rPr lang="hr-HR" sz="5100" b="1" dirty="0" err="1" smtClean="0"/>
              <a:t>scrib</a:t>
            </a:r>
            <a:r>
              <a:rPr lang="hr-HR" sz="5100" dirty="0" smtClean="0"/>
              <a:t>-u-nt</a:t>
            </a:r>
          </a:p>
          <a:p>
            <a:pPr>
              <a:buNone/>
            </a:pPr>
            <a:r>
              <a:rPr lang="hr-HR" sz="5100" b="1" dirty="0" err="1" smtClean="0"/>
              <a:t>fac</a:t>
            </a:r>
            <a:r>
              <a:rPr lang="hr-HR" sz="5100" dirty="0" smtClean="0"/>
              <a:t>-</a:t>
            </a:r>
            <a:r>
              <a:rPr lang="hr-HR" sz="5100" dirty="0" err="1" smtClean="0"/>
              <a:t>iu</a:t>
            </a:r>
            <a:r>
              <a:rPr lang="hr-HR" sz="5100" dirty="0" smtClean="0"/>
              <a:t>-nt</a:t>
            </a:r>
          </a:p>
          <a:p>
            <a:pPr>
              <a:buNone/>
            </a:pPr>
            <a:r>
              <a:rPr lang="hr-HR" sz="5100" b="1" dirty="0" smtClean="0"/>
              <a:t>cap</a:t>
            </a:r>
            <a:r>
              <a:rPr lang="hr-HR" sz="5100" dirty="0" smtClean="0"/>
              <a:t>-</a:t>
            </a:r>
            <a:r>
              <a:rPr lang="hr-HR" sz="5100" dirty="0" err="1" smtClean="0"/>
              <a:t>iu</a:t>
            </a:r>
            <a:r>
              <a:rPr lang="hr-HR" sz="5100" dirty="0" smtClean="0"/>
              <a:t>-nt</a:t>
            </a:r>
            <a:endParaRPr lang="hr-HR" sz="5100" b="1" dirty="0" smtClean="0"/>
          </a:p>
          <a:p>
            <a:pPr>
              <a:buNone/>
            </a:pPr>
            <a:r>
              <a:rPr lang="hr-HR" sz="5100" b="1" dirty="0" smtClean="0"/>
              <a:t>veni</a:t>
            </a:r>
            <a:r>
              <a:rPr lang="hr-HR" sz="5100" dirty="0" smtClean="0"/>
              <a:t>-u-nt</a:t>
            </a:r>
          </a:p>
          <a:p>
            <a:pPr>
              <a:buNone/>
            </a:pPr>
            <a:r>
              <a:rPr lang="hr-HR" sz="5100" b="1" dirty="0" smtClean="0"/>
              <a:t>audi</a:t>
            </a:r>
            <a:r>
              <a:rPr lang="hr-HR" sz="5100" dirty="0" smtClean="0"/>
              <a:t>-u-nt</a:t>
            </a:r>
          </a:p>
          <a:p>
            <a:pPr>
              <a:buNone/>
            </a:pPr>
            <a:endParaRPr lang="hr-HR" sz="2400" dirty="0" smtClean="0"/>
          </a:p>
          <a:p>
            <a:pPr>
              <a:buNone/>
            </a:pPr>
            <a:endParaRPr lang="hr-HR" b="1" dirty="0" smtClean="0"/>
          </a:p>
          <a:p>
            <a:pPr>
              <a:buNone/>
            </a:pPr>
            <a:endParaRPr lang="hr-HR" sz="1600" b="1" dirty="0" smtClean="0"/>
          </a:p>
          <a:p>
            <a:pPr>
              <a:buNone/>
            </a:pPr>
            <a:endParaRPr lang="hr-HR" sz="1600" b="1" dirty="0" smtClean="0"/>
          </a:p>
          <a:p>
            <a:pPr>
              <a:buNone/>
            </a:pPr>
            <a:endParaRPr lang="hr-HR" sz="2400" dirty="0"/>
          </a:p>
        </p:txBody>
      </p:sp>
      <p:cxnSp>
        <p:nvCxnSpPr>
          <p:cNvPr id="6" name="Ravni poveznik 5"/>
          <p:cNvCxnSpPr/>
          <p:nvPr/>
        </p:nvCxnSpPr>
        <p:spPr>
          <a:xfrm>
            <a:off x="3214678" y="1643050"/>
            <a:ext cx="0" cy="345638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avni poveznik 10"/>
          <p:cNvCxnSpPr/>
          <p:nvPr/>
        </p:nvCxnSpPr>
        <p:spPr>
          <a:xfrm>
            <a:off x="5724128" y="1628800"/>
            <a:ext cx="0" cy="345638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4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4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4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4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4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4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0" end="3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4">
                                            <p:txEl>
                                              <p:pRg st="30" end="3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4">
                                            <p:txEl>
                                              <p:pRg st="30" end="3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1" end="3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4">
                                            <p:txEl>
                                              <p:pRg st="31" end="3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4">
                                            <p:txEl>
                                              <p:pRg st="31" end="3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2" end="3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4">
                                            <p:txEl>
                                              <p:pRg st="32" end="3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4">
                                            <p:txEl>
                                              <p:pRg st="32" end="3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3" end="3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4">
                                            <p:txEl>
                                              <p:pRg st="33" end="3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4">
                                            <p:txEl>
                                              <p:pRg st="33" end="3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4" end="3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4">
                                            <p:txEl>
                                              <p:pRg st="34" end="3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4">
                                            <p:txEl>
                                              <p:pRg st="34" end="3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5" end="3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4">
                                            <p:txEl>
                                              <p:pRg st="35" end="3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4">
                                            <p:txEl>
                                              <p:pRg st="35" end="3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slov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7 rimskih brežuljaka</a:t>
            </a:r>
            <a:endParaRPr lang="hr-HR" dirty="0"/>
          </a:p>
        </p:txBody>
      </p:sp>
      <p:sp>
        <p:nvSpPr>
          <p:cNvPr id="8" name="Rezervirano mjesto sadržaja 7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4394448" cy="4572000"/>
          </a:xfrm>
        </p:spPr>
        <p:txBody>
          <a:bodyPr>
            <a:normAutofit/>
          </a:bodyPr>
          <a:lstStyle/>
          <a:p>
            <a:r>
              <a:rPr lang="hr-HR" dirty="0" smtClean="0">
                <a:hlinkClick r:id="rId2" tooltip="Palatin (brežuljak)"/>
              </a:rPr>
              <a:t>Palatin</a:t>
            </a:r>
            <a:r>
              <a:rPr lang="hr-HR" dirty="0" smtClean="0"/>
              <a:t> (</a:t>
            </a:r>
            <a:r>
              <a:rPr lang="hr-HR" dirty="0" err="1" smtClean="0"/>
              <a:t>lat</a:t>
            </a:r>
            <a:r>
              <a:rPr lang="hr-HR" dirty="0" smtClean="0"/>
              <a:t>. </a:t>
            </a:r>
            <a:r>
              <a:rPr lang="hr-HR" i="1" dirty="0" err="1" smtClean="0"/>
              <a:t>Palatium</a:t>
            </a:r>
            <a:r>
              <a:rPr lang="hr-HR" dirty="0" smtClean="0"/>
              <a:t>)</a:t>
            </a:r>
          </a:p>
          <a:p>
            <a:r>
              <a:rPr lang="hr-HR" dirty="0" err="1" smtClean="0">
                <a:hlinkClick r:id="rId3" tooltip="Aventin (stranica ne postoji)"/>
              </a:rPr>
              <a:t>Aventin</a:t>
            </a:r>
            <a:r>
              <a:rPr lang="hr-HR" dirty="0" smtClean="0"/>
              <a:t> (</a:t>
            </a:r>
            <a:r>
              <a:rPr lang="hr-HR" dirty="0" err="1" smtClean="0"/>
              <a:t>lat.</a:t>
            </a:r>
            <a:r>
              <a:rPr lang="hr-HR" i="1" dirty="0" err="1" smtClean="0"/>
              <a:t>Aventinum</a:t>
            </a:r>
            <a:r>
              <a:rPr lang="hr-HR" dirty="0" smtClean="0"/>
              <a:t>)</a:t>
            </a:r>
          </a:p>
          <a:p>
            <a:r>
              <a:rPr lang="hr-HR" dirty="0" err="1" smtClean="0">
                <a:hlinkClick r:id="rId4" tooltip="Kapitol (Rim)"/>
              </a:rPr>
              <a:t>Kapitolij</a:t>
            </a:r>
            <a:r>
              <a:rPr lang="hr-HR" dirty="0" smtClean="0"/>
              <a:t> (</a:t>
            </a:r>
            <a:r>
              <a:rPr lang="hr-HR" dirty="0" err="1" smtClean="0"/>
              <a:t>lat.</a:t>
            </a:r>
            <a:r>
              <a:rPr lang="hr-HR" i="1" dirty="0" err="1" smtClean="0"/>
              <a:t>Capitolium</a:t>
            </a:r>
            <a:r>
              <a:rPr lang="hr-HR" dirty="0" smtClean="0"/>
              <a:t>)</a:t>
            </a:r>
          </a:p>
          <a:p>
            <a:r>
              <a:rPr lang="hr-HR" dirty="0" err="1" smtClean="0">
                <a:hlinkClick r:id="rId5" tooltip="Celij (stranica ne postoji)"/>
              </a:rPr>
              <a:t>Celij</a:t>
            </a:r>
            <a:r>
              <a:rPr lang="hr-HR" dirty="0" smtClean="0"/>
              <a:t> (</a:t>
            </a:r>
            <a:r>
              <a:rPr lang="hr-HR" dirty="0" err="1" smtClean="0"/>
              <a:t>lat.</a:t>
            </a:r>
            <a:r>
              <a:rPr lang="hr-HR" i="1" dirty="0" err="1" smtClean="0"/>
              <a:t>Caelius</a:t>
            </a:r>
            <a:r>
              <a:rPr lang="hr-HR" dirty="0" smtClean="0"/>
              <a:t>)</a:t>
            </a:r>
          </a:p>
          <a:p>
            <a:r>
              <a:rPr lang="hr-HR" dirty="0" err="1" smtClean="0">
                <a:hlinkClick r:id="rId6" tooltip="Viminal (stranica ne postoji)"/>
              </a:rPr>
              <a:t>Viminal</a:t>
            </a:r>
            <a:r>
              <a:rPr lang="hr-HR" dirty="0" smtClean="0"/>
              <a:t> (</a:t>
            </a:r>
            <a:r>
              <a:rPr lang="hr-HR" dirty="0" err="1" smtClean="0"/>
              <a:t>lat.</a:t>
            </a:r>
            <a:r>
              <a:rPr lang="hr-HR" i="1" dirty="0" err="1" smtClean="0"/>
              <a:t>Viminalis</a:t>
            </a:r>
            <a:r>
              <a:rPr lang="hr-HR" dirty="0" smtClean="0"/>
              <a:t>)</a:t>
            </a:r>
          </a:p>
          <a:p>
            <a:r>
              <a:rPr lang="hr-HR" dirty="0" err="1" smtClean="0">
                <a:hlinkClick r:id="rId7" tooltip="Kvirinal"/>
              </a:rPr>
              <a:t>Kvirinal</a:t>
            </a:r>
            <a:r>
              <a:rPr lang="hr-HR" dirty="0" smtClean="0"/>
              <a:t> (</a:t>
            </a:r>
            <a:r>
              <a:rPr lang="hr-HR" dirty="0" err="1" smtClean="0"/>
              <a:t>lat.</a:t>
            </a:r>
            <a:r>
              <a:rPr lang="hr-HR" i="1" dirty="0" err="1" smtClean="0"/>
              <a:t>Quirinalis</a:t>
            </a:r>
            <a:r>
              <a:rPr lang="hr-HR" dirty="0" smtClean="0"/>
              <a:t>)</a:t>
            </a:r>
          </a:p>
          <a:p>
            <a:r>
              <a:rPr lang="hr-HR" dirty="0" err="1" smtClean="0">
                <a:hlinkClick r:id="rId8" tooltip="Eskvilin (stranica ne postoji)"/>
              </a:rPr>
              <a:t>Eskvilin</a:t>
            </a:r>
            <a:r>
              <a:rPr lang="hr-HR" dirty="0" smtClean="0"/>
              <a:t> (</a:t>
            </a:r>
            <a:r>
              <a:rPr lang="hr-HR" dirty="0" err="1" smtClean="0"/>
              <a:t>lat.</a:t>
            </a:r>
            <a:r>
              <a:rPr lang="hr-HR" i="1" dirty="0" err="1" smtClean="0"/>
              <a:t>Esquilinum</a:t>
            </a:r>
            <a:r>
              <a:rPr lang="hr-HR" dirty="0" smtClean="0"/>
              <a:t>)</a:t>
            </a:r>
          </a:p>
          <a:p>
            <a:endParaRPr lang="hr-HR" dirty="0"/>
          </a:p>
        </p:txBody>
      </p:sp>
      <p:pic>
        <p:nvPicPr>
          <p:cNvPr id="10" name="Rezervirano mjesto sadržaja 9" descr="C:\Users\Barbara i Franz\Desktop\Septimontium.gif"/>
          <p:cNvPicPr>
            <a:picLocks noGrp="1"/>
          </p:cNvPicPr>
          <p:nvPr>
            <p:ph sz="quarter" idx="2"/>
          </p:nvPr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4856319" y="1589088"/>
            <a:ext cx="3863662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7 rimskih kraljeva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hr-HR" b="1" dirty="0" smtClean="0"/>
              <a:t>753.g.pr.Kr.-</a:t>
            </a:r>
            <a:r>
              <a:rPr lang="hr-HR" dirty="0" smtClean="0"/>
              <a:t>osnutak Rima</a:t>
            </a:r>
          </a:p>
          <a:p>
            <a:r>
              <a:rPr lang="hr-HR" dirty="0" err="1" smtClean="0">
                <a:hlinkClick r:id="rId2" tooltip="Romul"/>
              </a:rPr>
              <a:t>Romul</a:t>
            </a:r>
            <a:endParaRPr lang="hr-HR" dirty="0" smtClean="0"/>
          </a:p>
          <a:p>
            <a:r>
              <a:rPr lang="hr-HR" dirty="0" err="1" smtClean="0">
                <a:hlinkClick r:id="rId3" tooltip="Numa Pompilije"/>
              </a:rPr>
              <a:t>Numa</a:t>
            </a:r>
            <a:r>
              <a:rPr lang="hr-HR" dirty="0" smtClean="0">
                <a:hlinkClick r:id="rId3" tooltip="Numa Pompilije"/>
              </a:rPr>
              <a:t> </a:t>
            </a:r>
            <a:r>
              <a:rPr lang="hr-HR" dirty="0" err="1" smtClean="0">
                <a:hlinkClick r:id="rId3" tooltip="Numa Pompilije"/>
              </a:rPr>
              <a:t>Pompilije</a:t>
            </a:r>
            <a:r>
              <a:rPr lang="hr-HR" dirty="0" smtClean="0"/>
              <a:t> </a:t>
            </a:r>
          </a:p>
          <a:p>
            <a:r>
              <a:rPr lang="hr-HR" dirty="0" err="1" smtClean="0">
                <a:hlinkClick r:id="rId4" tooltip="Tul Hostilije"/>
              </a:rPr>
              <a:t>Tul</a:t>
            </a:r>
            <a:r>
              <a:rPr lang="hr-HR" dirty="0" smtClean="0">
                <a:hlinkClick r:id="rId4" tooltip="Tul Hostilije"/>
              </a:rPr>
              <a:t> </a:t>
            </a:r>
            <a:r>
              <a:rPr lang="hr-HR" dirty="0" err="1" smtClean="0">
                <a:hlinkClick r:id="rId4" tooltip="Tul Hostilije"/>
              </a:rPr>
              <a:t>Hostilije</a:t>
            </a:r>
            <a:r>
              <a:rPr lang="hr-HR" dirty="0" smtClean="0"/>
              <a:t> </a:t>
            </a:r>
          </a:p>
          <a:p>
            <a:r>
              <a:rPr lang="hr-HR" dirty="0" smtClean="0">
                <a:hlinkClick r:id="rId5" tooltip="Anko Marcije"/>
              </a:rPr>
              <a:t>Anko </a:t>
            </a:r>
            <a:r>
              <a:rPr lang="hr-HR" dirty="0" err="1" smtClean="0">
                <a:hlinkClick r:id="rId5" tooltip="Anko Marcije"/>
              </a:rPr>
              <a:t>Marcije</a:t>
            </a:r>
            <a:r>
              <a:rPr lang="hr-HR" dirty="0" smtClean="0"/>
              <a:t> </a:t>
            </a:r>
          </a:p>
          <a:p>
            <a:r>
              <a:rPr lang="hr-HR" u="sng" dirty="0" err="1" smtClean="0">
                <a:solidFill>
                  <a:schemeClr val="accent3">
                    <a:lumMod val="75000"/>
                  </a:schemeClr>
                </a:solidFill>
                <a:hlinkClick r:id="rId6" tooltip="Lucije Tarkvinije Prisk"/>
              </a:rPr>
              <a:t>Tarkvinije</a:t>
            </a:r>
            <a:r>
              <a:rPr lang="hr-HR" u="sng" dirty="0" smtClean="0">
                <a:solidFill>
                  <a:schemeClr val="accent3">
                    <a:lumMod val="75000"/>
                  </a:schemeClr>
                </a:solidFill>
                <a:hlinkClick r:id="rId6" tooltip="Lucije Tarkvinije Prisk"/>
              </a:rPr>
              <a:t> Stari</a:t>
            </a:r>
            <a:r>
              <a:rPr lang="hr-HR" u="sng" dirty="0" smtClean="0">
                <a:solidFill>
                  <a:schemeClr val="accent3">
                    <a:lumMod val="75000"/>
                  </a:schemeClr>
                </a:solidFill>
              </a:rPr>
              <a:t>ji</a:t>
            </a:r>
          </a:p>
          <a:p>
            <a:r>
              <a:rPr lang="hr-HR" dirty="0" err="1" smtClean="0">
                <a:hlinkClick r:id="rId7" tooltip="Servije Tulije"/>
              </a:rPr>
              <a:t>Servije</a:t>
            </a:r>
            <a:r>
              <a:rPr lang="hr-HR" dirty="0" smtClean="0">
                <a:hlinkClick r:id="rId7" tooltip="Servije Tulije"/>
              </a:rPr>
              <a:t> </a:t>
            </a:r>
            <a:r>
              <a:rPr lang="hr-HR" dirty="0" err="1" smtClean="0">
                <a:hlinkClick r:id="rId7" tooltip="Servije Tulije"/>
              </a:rPr>
              <a:t>Tulije</a:t>
            </a:r>
            <a:r>
              <a:rPr lang="hr-HR" dirty="0" smtClean="0"/>
              <a:t> </a:t>
            </a:r>
          </a:p>
          <a:p>
            <a:r>
              <a:rPr lang="hr-HR" dirty="0" err="1" smtClean="0">
                <a:hlinkClick r:id="rId8" tooltip="Lucije Tarkvinije Oholi"/>
              </a:rPr>
              <a:t>Tarkvinije</a:t>
            </a:r>
            <a:r>
              <a:rPr lang="hr-HR" dirty="0" smtClean="0">
                <a:hlinkClick r:id="rId8" tooltip="Lucije Tarkvinije Oholi"/>
              </a:rPr>
              <a:t> </a:t>
            </a:r>
            <a:r>
              <a:rPr lang="hr-HR" dirty="0" smtClean="0">
                <a:hlinkClick r:id="rId8" tooltip="Lucije Tarkvinije Oholi"/>
              </a:rPr>
              <a:t>Oholi</a:t>
            </a:r>
            <a:endParaRPr lang="hr-HR" dirty="0" smtClean="0"/>
          </a:p>
          <a:p>
            <a:r>
              <a:rPr lang="hr-HR" b="1" dirty="0" smtClean="0"/>
              <a:t>509. g.pr.Kr.-</a:t>
            </a:r>
            <a:r>
              <a:rPr lang="hr-HR" dirty="0" smtClean="0"/>
              <a:t>završava razdoblje kraljeva, Rimljani osnivaju Republiku</a:t>
            </a:r>
          </a:p>
          <a:p>
            <a:r>
              <a:rPr lang="hr-HR" b="1" dirty="0" err="1" smtClean="0"/>
              <a:t>Tarkvinije</a:t>
            </a:r>
            <a:r>
              <a:rPr lang="hr-HR" b="1" dirty="0" smtClean="0"/>
              <a:t> </a:t>
            </a:r>
            <a:r>
              <a:rPr lang="hr-HR" b="1" dirty="0" err="1" smtClean="0"/>
              <a:t>Kolatin</a:t>
            </a:r>
            <a:r>
              <a:rPr lang="hr-HR" b="1" dirty="0" smtClean="0"/>
              <a:t> </a:t>
            </a:r>
            <a:r>
              <a:rPr lang="hr-HR" dirty="0" smtClean="0"/>
              <a:t>(</a:t>
            </a:r>
            <a:r>
              <a:rPr lang="hr-HR" dirty="0" err="1" smtClean="0"/>
              <a:t>Lukrecijin</a:t>
            </a:r>
            <a:r>
              <a:rPr lang="hr-HR" dirty="0" smtClean="0"/>
              <a:t> muž) </a:t>
            </a:r>
            <a:r>
              <a:rPr lang="hr-HR" b="1" dirty="0" smtClean="0"/>
              <a:t>i Lucije </a:t>
            </a:r>
            <a:r>
              <a:rPr lang="hr-HR" b="1" dirty="0" err="1" smtClean="0"/>
              <a:t>Junije</a:t>
            </a:r>
            <a:r>
              <a:rPr lang="hr-HR" b="1" dirty="0" smtClean="0"/>
              <a:t> </a:t>
            </a:r>
            <a:r>
              <a:rPr lang="hr-HR" b="1" dirty="0" err="1" smtClean="0"/>
              <a:t>Brut</a:t>
            </a:r>
            <a:r>
              <a:rPr lang="hr-HR" b="1" dirty="0" smtClean="0"/>
              <a:t> </a:t>
            </a:r>
            <a:r>
              <a:rPr lang="hr-HR" dirty="0" smtClean="0"/>
              <a:t>– prvi konzuli</a:t>
            </a:r>
            <a:endParaRPr lang="hr-HR" dirty="0"/>
          </a:p>
        </p:txBody>
      </p:sp>
      <p:pic>
        <p:nvPicPr>
          <p:cNvPr id="5" name="Rezervirano mjesto sadržaja 4" descr="C:\Users\Barbara i Franz\Desktop\ArTjV.jpg"/>
          <p:cNvPicPr>
            <a:picLocks noGrp="1"/>
          </p:cNvPicPr>
          <p:nvPr>
            <p:ph sz="quarter" idx="2"/>
          </p:nvPr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292080" y="1700808"/>
            <a:ext cx="3312368" cy="4320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kstniOkvir 5"/>
          <p:cNvSpPr txBox="1"/>
          <p:nvPr/>
        </p:nvSpPr>
        <p:spPr>
          <a:xfrm>
            <a:off x="5292080" y="6021288"/>
            <a:ext cx="32403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400" dirty="0" smtClean="0"/>
              <a:t>silovanje Lukrecije – kraj kraljevstva</a:t>
            </a:r>
            <a:endParaRPr lang="hr-HR" sz="1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6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jan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dij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j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92</TotalTime>
  <Words>240</Words>
  <Application>Microsoft Office PowerPoint</Application>
  <PresentationFormat>Prikaz na zaslonu (4:3)</PresentationFormat>
  <Paragraphs>78</Paragraphs>
  <Slides>7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7</vt:i4>
      </vt:variant>
    </vt:vector>
  </HeadingPairs>
  <TitlesOfParts>
    <vt:vector size="11" baseType="lpstr">
      <vt:lpstr>Tw Cen MT</vt:lpstr>
      <vt:lpstr>Wingdings</vt:lpstr>
      <vt:lpstr>Wingdings 2</vt:lpstr>
      <vt:lpstr>Medijan</vt:lpstr>
      <vt:lpstr>3. i 4. konjugacija</vt:lpstr>
      <vt:lpstr>GLAGOLI 3. KONJUGACIJE</vt:lpstr>
      <vt:lpstr>GLAGOLI 4. KONJUGACIJE</vt:lpstr>
      <vt:lpstr>3. lice sg. i pl. prezenta aktivnog</vt:lpstr>
      <vt:lpstr>glagol       3.l.sg.           3.l.pl.</vt:lpstr>
      <vt:lpstr>7 rimskih brežuljaka</vt:lpstr>
      <vt:lpstr>7 rimskih kraljeva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3. i 4. konjugacija</dc:title>
  <dc:creator>Barbara i Franz</dc:creator>
  <cp:lastModifiedBy>Barbara</cp:lastModifiedBy>
  <cp:revision>10</cp:revision>
  <dcterms:created xsi:type="dcterms:W3CDTF">2013-10-03T07:00:18Z</dcterms:created>
  <dcterms:modified xsi:type="dcterms:W3CDTF">2014-06-26T18:19:23Z</dcterms:modified>
</cp:coreProperties>
</file>